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2" r:id="rId18"/>
    <p:sldId id="275" r:id="rId19"/>
    <p:sldId id="276" r:id="rId20"/>
    <p:sldId id="278" r:id="rId21"/>
    <p:sldId id="277" r:id="rId22"/>
    <p:sldId id="274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51A623"/>
    <a:srgbClr val="11305E"/>
    <a:srgbClr val="212970"/>
    <a:srgbClr val="FF7115"/>
    <a:srgbClr val="091932"/>
    <a:srgbClr val="CFD5EA"/>
    <a:srgbClr val="BF9001"/>
    <a:srgbClr val="00FA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/>
    <p:restoredTop sz="65714"/>
  </p:normalViewPr>
  <p:slideViewPr>
    <p:cSldViewPr snapToGrid="0" snapToObjects="1">
      <p:cViewPr varScale="1">
        <p:scale>
          <a:sx n="60" d="100"/>
          <a:sy n="60" d="100"/>
        </p:scale>
        <p:origin x="2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C250-831E-3C41-AB40-D6D444D7B122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2FD5B-1865-AD4E-A05A-C36C002C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6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18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5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17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3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00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2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3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9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20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1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5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FD5B-1865-AD4E-A05A-C36C002C0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6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94D992C6-C0EC-4A46-9076-1D6BCEC37C2F}"/>
              </a:ext>
            </a:extLst>
          </p:cNvPr>
          <p:cNvSpPr/>
          <p:nvPr userDrawn="1"/>
        </p:nvSpPr>
        <p:spPr>
          <a:xfrm>
            <a:off x="0" y="648464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04FB0144-BC40-8C4E-9E8A-52A435220CB2}"/>
              </a:ext>
            </a:extLst>
          </p:cNvPr>
          <p:cNvSpPr txBox="1"/>
          <p:nvPr userDrawn="1"/>
        </p:nvSpPr>
        <p:spPr>
          <a:xfrm>
            <a:off x="8895905" y="649843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563B2CA-9CB3-F34B-9B86-D5DA9A2298E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915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98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B172825-5EE3-A744-B239-1B6647A4447F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E5AA6D0F-E3E8-534F-8C2C-4CA77ED98C96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1988DEC-854F-CF4F-8D6E-7FE6894D927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9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9CC6E257-7AF8-D74A-B4B4-BC35932A8BAD}"/>
              </a:ext>
            </a:extLst>
          </p:cNvPr>
          <p:cNvSpPr/>
          <p:nvPr userDrawn="1"/>
        </p:nvSpPr>
        <p:spPr>
          <a:xfrm>
            <a:off x="0" y="6517593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4B5B691E-DF34-9844-AC49-6F22D1E00358}"/>
              </a:ext>
            </a:extLst>
          </p:cNvPr>
          <p:cNvSpPr txBox="1"/>
          <p:nvPr userDrawn="1"/>
        </p:nvSpPr>
        <p:spPr>
          <a:xfrm>
            <a:off x="8895905" y="6531382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0E0664E-804C-9043-88C3-6B59EC9F968A}"/>
              </a:ext>
            </a:extLst>
          </p:cNvPr>
          <p:cNvSpPr txBox="1">
            <a:spLocks/>
          </p:cNvSpPr>
          <p:nvPr userDrawn="1"/>
        </p:nvSpPr>
        <p:spPr>
          <a:xfrm>
            <a:off x="8610600" y="64244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8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A85143F-17FD-4948-887D-61C61D4F0BEC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D797B36A-C9A1-274E-A939-78CD1336418C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E3F4AFD-4331-9348-A829-AD0BDC761E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89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AFDF5-09F4-394E-BC47-93C358680737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22A5C3-1E24-A94F-9C8B-F54E1B45F2A5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2466550-7BF7-D141-9A34-266735C7A861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99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608A4E9B-4FC4-3940-9A36-95655F734FFD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E32BC1C7-A914-BB49-9413-88989FB8411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7B28993-30AC-C141-9FF9-E04E54A06B3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97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5B9F6A28-B64C-C344-A6A9-D14EF44D3AB7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13D7A703-2C16-B94A-9EF0-31504DC6D7F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F575852-6EFF-E747-990B-3633BC258A3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7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3E5F25E1-D652-6349-96F5-AFCCA9E22E2C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0127D26D-14A3-2345-AC5F-B20AE06D4D53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3CAB0FA-B514-D341-A912-D0D6D17C1278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7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6C4173-2B6A-A14A-A7CC-6A61BF0E69EA}"/>
              </a:ext>
            </a:extLst>
          </p:cNvPr>
          <p:cNvSpPr/>
          <p:nvPr userDrawn="1"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41259-09C0-604E-B220-7EAD206FF72E}"/>
              </a:ext>
            </a:extLst>
          </p:cNvPr>
          <p:cNvSpPr txBox="1"/>
          <p:nvPr userDrawn="1"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CB5B21B-2FD5-5D4F-9340-55DE8ECF8AF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71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1ED16-24EE-FF42-BE71-18219E66DE6F}"/>
              </a:ext>
            </a:extLst>
          </p:cNvPr>
          <p:cNvSpPr/>
          <p:nvPr userDrawn="1"/>
        </p:nvSpPr>
        <p:spPr>
          <a:xfrm>
            <a:off x="0" y="650899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0A0107-1683-4443-B33B-806EB016E9CE}"/>
              </a:ext>
            </a:extLst>
          </p:cNvPr>
          <p:cNvSpPr txBox="1"/>
          <p:nvPr userDrawn="1"/>
        </p:nvSpPr>
        <p:spPr>
          <a:xfrm>
            <a:off x="8895905" y="652278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A751B1-CAF2-BF44-A2E4-7F0880B39423}"/>
              </a:ext>
            </a:extLst>
          </p:cNvPr>
          <p:cNvSpPr txBox="1">
            <a:spLocks/>
          </p:cNvSpPr>
          <p:nvPr userDrawn="1"/>
        </p:nvSpPr>
        <p:spPr>
          <a:xfrm>
            <a:off x="8610600" y="6415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7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6F2EA-03DC-D943-83C4-95013CDD964E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402C-F085-6447-A5DF-9AC793874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9175238-E94F-5B4B-8C52-E29BCC588D69}"/>
              </a:ext>
            </a:extLst>
          </p:cNvPr>
          <p:cNvSpPr/>
          <p:nvPr userDrawn="1"/>
        </p:nvSpPr>
        <p:spPr>
          <a:xfrm>
            <a:off x="0" y="6458417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2048E213-B706-4744-A68B-47C619DAA840}"/>
              </a:ext>
            </a:extLst>
          </p:cNvPr>
          <p:cNvSpPr txBox="1"/>
          <p:nvPr userDrawn="1"/>
        </p:nvSpPr>
        <p:spPr>
          <a:xfrm>
            <a:off x="8895905" y="6472206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AE5438B-59A3-6648-B4C2-F94351C852F6}"/>
              </a:ext>
            </a:extLst>
          </p:cNvPr>
          <p:cNvSpPr txBox="1">
            <a:spLocks/>
          </p:cNvSpPr>
          <p:nvPr userDrawn="1"/>
        </p:nvSpPr>
        <p:spPr>
          <a:xfrm>
            <a:off x="8610600" y="6365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80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B5%AE%E7%82%B9%E6%95%B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9%9B%BB%E8%85%A6%E6%95%88%E8%83%B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ybusa.com/gpu-ra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92C95-66E8-714C-BEA1-6F82778A5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7FF9B5-4568-434D-8364-E475A8ADA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99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王老师 </a:t>
            </a:r>
            <a:r>
              <a:rPr kumimoji="1" lang="en-US" altLang="zh-CN" dirty="0"/>
              <a:t>2020.07.11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36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BDE4-DDF3-6247-BE2A-15703B7E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82CBA-DF9E-DD46-B4A2-62F65AE0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核心</a:t>
            </a:r>
            <a:r>
              <a:rPr lang="en-US" altLang="zh-CN" b="1" dirty="0"/>
              <a:t>(</a:t>
            </a:r>
            <a:r>
              <a:rPr lang="zh-CN" altLang="en-US" b="1" dirty="0"/>
              <a:t>显示芯片</a:t>
            </a:r>
            <a:r>
              <a:rPr lang="en-US" altLang="zh-CN" b="1" dirty="0"/>
              <a:t>)</a:t>
            </a:r>
          </a:p>
          <a:p>
            <a:pPr lvl="1"/>
            <a:r>
              <a:rPr lang="zh-CN" altLang="en-US" dirty="0"/>
              <a:t>性能好坏直接决定了显卡性能的好坏</a:t>
            </a:r>
            <a:endParaRPr lang="en-US" altLang="zh-CN" dirty="0"/>
          </a:p>
          <a:p>
            <a:pPr lvl="1"/>
            <a:r>
              <a:rPr lang="zh-CN" altLang="en-US" dirty="0"/>
              <a:t>主要任务就是处理系统输入的视频信息并将其进行构建、渲染等工作</a:t>
            </a:r>
            <a:endParaRPr lang="en-US" altLang="zh-CN" dirty="0"/>
          </a:p>
          <a:p>
            <a:r>
              <a:rPr lang="zh-CN" altLang="en-US" b="1" dirty="0"/>
              <a:t>核心频率</a:t>
            </a:r>
            <a:endParaRPr lang="en-US" altLang="zh-CN" b="1" dirty="0"/>
          </a:p>
          <a:p>
            <a:pPr lvl="1"/>
            <a:r>
              <a:rPr lang="zh-CN" altLang="en-US" dirty="0"/>
              <a:t>显示核心的工作频率</a:t>
            </a:r>
            <a:endParaRPr lang="en-US" altLang="zh-CN" dirty="0"/>
          </a:p>
          <a:p>
            <a:pPr lvl="1"/>
            <a:r>
              <a:rPr lang="zh-CN" altLang="en-US" dirty="0"/>
              <a:t>其工作频率在一定程度上可以反映出显示核心的性能</a:t>
            </a:r>
            <a:endParaRPr lang="en-US" altLang="zh-CN" dirty="0"/>
          </a:p>
          <a:p>
            <a:r>
              <a:rPr lang="zh-CN" altLang="en-US" b="1" dirty="0"/>
              <a:t>显存位宽</a:t>
            </a:r>
            <a:endParaRPr lang="en-US" altLang="zh-CN" b="1" dirty="0"/>
          </a:p>
          <a:p>
            <a:pPr lvl="1"/>
            <a:r>
              <a:rPr lang="zh-CN" altLang="en-US" dirty="0"/>
              <a:t>显存在一个时钟周期内所能传送数据的位数</a:t>
            </a:r>
            <a:endParaRPr lang="en-US" altLang="zh-CN" dirty="0"/>
          </a:p>
          <a:p>
            <a:pPr lvl="1"/>
            <a:r>
              <a:rPr lang="zh-CN" altLang="en-US" dirty="0"/>
              <a:t>位数越大则瞬间所能传输的数据量越大</a:t>
            </a:r>
            <a:endParaRPr lang="en-US" altLang="zh-CN" dirty="0"/>
          </a:p>
          <a:p>
            <a:pPr lvl="1"/>
            <a:r>
              <a:rPr lang="zh-CN" altLang="en-US" dirty="0"/>
              <a:t>显存的重要参数之一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64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BDE4-DDF3-6247-BE2A-15703B7E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82CBA-DF9E-DD46-B4A2-62F65AE0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显存频率</a:t>
            </a:r>
            <a:endParaRPr lang="en-US" altLang="zh-CN" b="1" dirty="0"/>
          </a:p>
          <a:p>
            <a:pPr lvl="1"/>
            <a:r>
              <a:rPr lang="zh-CN" altLang="en-US" dirty="0"/>
              <a:t>指默认情况下，显存在显卡上工作时的频率，以</a:t>
            </a:r>
            <a:r>
              <a:rPr lang="en-US" altLang="zh-CN" dirty="0"/>
              <a:t>MHz</a:t>
            </a:r>
            <a:r>
              <a:rPr lang="zh-CN" altLang="en-US" dirty="0"/>
              <a:t>（兆赫兹）为单位</a:t>
            </a:r>
            <a:endParaRPr lang="en-US" altLang="zh-CN" dirty="0"/>
          </a:p>
          <a:p>
            <a:pPr lvl="1"/>
            <a:r>
              <a:rPr lang="zh-CN" altLang="en-US" dirty="0"/>
              <a:t>显存频率一定程度上反应着该显存的速度</a:t>
            </a:r>
            <a:endParaRPr lang="en-US" altLang="zh-CN" dirty="0"/>
          </a:p>
          <a:p>
            <a:pPr lvl="1"/>
            <a:r>
              <a:rPr lang="zh-CN" altLang="en-US" dirty="0"/>
              <a:t>显存频率随着显存的类型、性能的不同而不同</a:t>
            </a:r>
            <a:endParaRPr lang="en-US" altLang="zh-CN" dirty="0"/>
          </a:p>
          <a:p>
            <a:r>
              <a:rPr lang="zh-CN" altLang="en-US" b="1" dirty="0"/>
              <a:t>显存大小</a:t>
            </a:r>
            <a:endParaRPr lang="en-US" altLang="zh-CN" b="1" dirty="0"/>
          </a:p>
          <a:p>
            <a:pPr lvl="1"/>
            <a:r>
              <a:rPr lang="zh-CN" altLang="en-US" dirty="0"/>
              <a:t>当模型越大或者训练时的批量越大时，所需要的显存就越多。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6ED11-666C-2B4F-A68A-F41CE60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FBD74-A053-8F49-8268-5E2EB520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FLOPS</a:t>
            </a:r>
          </a:p>
          <a:p>
            <a:pPr lvl="1"/>
            <a:r>
              <a:rPr lang="zh-CN" altLang="en-US" b="1" dirty="0"/>
              <a:t>每秒浮点运算次数</a:t>
            </a:r>
            <a:r>
              <a:rPr lang="zh-CN" altLang="en-US" dirty="0"/>
              <a:t>（亦称</a:t>
            </a:r>
            <a:r>
              <a:rPr lang="zh-CN" altLang="en-US" b="1" dirty="0"/>
              <a:t>每秒峰值速度</a:t>
            </a:r>
            <a:r>
              <a:rPr lang="zh-CN" altLang="en-US" dirty="0"/>
              <a:t>）是每秒所运行的</a:t>
            </a:r>
            <a:r>
              <a:rPr lang="zh-CN" altLang="en-US" dirty="0">
                <a:hlinkClick r:id="rId3" tooltip="浮点数"/>
              </a:rPr>
              <a:t>浮点</a:t>
            </a:r>
            <a:r>
              <a:rPr lang="zh-CN" altLang="en-US" dirty="0"/>
              <a:t>运算次数（英语：</a:t>
            </a:r>
            <a:r>
              <a:rPr lang="en-US" altLang="zh-CN" dirty="0"/>
              <a:t>Floating-point operations per second</a:t>
            </a:r>
            <a:r>
              <a:rPr lang="zh-CN" altLang="en-US" dirty="0"/>
              <a:t>；缩写：</a:t>
            </a:r>
            <a:r>
              <a:rPr lang="en-US" altLang="zh-CN" b="1" dirty="0"/>
              <a:t>FLOPS</a:t>
            </a:r>
            <a:r>
              <a:rPr lang="zh-CN" altLang="en-US" dirty="0"/>
              <a:t>）的简称，被用来估算</a:t>
            </a:r>
            <a:r>
              <a:rPr lang="zh-CN" altLang="en-US" dirty="0">
                <a:hlinkClick r:id="rId4" tooltip="电脑性能"/>
              </a:rPr>
              <a:t>电脑性能</a:t>
            </a:r>
            <a:r>
              <a:rPr lang="zh-CN" altLang="en-US" dirty="0"/>
              <a:t>，尤其是在使用到大量浮点运算的科学计算领域中。</a:t>
            </a:r>
            <a:endParaRPr lang="en-US" altLang="zh-CN" dirty="0"/>
          </a:p>
          <a:p>
            <a:r>
              <a:rPr kumimoji="1" lang="zh-CN" altLang="en-US" dirty="0"/>
              <a:t>计算公式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MAX_FLOPS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cuda_cores</a:t>
            </a:r>
            <a:r>
              <a:rPr kumimoji="1" lang="zh-CN" altLang="en-US" dirty="0"/>
              <a:t> * </a:t>
            </a:r>
            <a:r>
              <a:rPr lang="en-US" altLang="zh-CN" dirty="0"/>
              <a:t>((no of </a:t>
            </a:r>
            <a:r>
              <a:rPr lang="en-US" altLang="zh-CN" dirty="0" err="1"/>
              <a:t>mul</a:t>
            </a:r>
            <a:r>
              <a:rPr lang="en-US" altLang="zh-CN" dirty="0"/>
              <a:t>-add units*2) + ( no of </a:t>
            </a:r>
            <a:r>
              <a:rPr lang="en-US" altLang="zh-CN" dirty="0" err="1"/>
              <a:t>mul</a:t>
            </a:r>
            <a:r>
              <a:rPr lang="en-US" altLang="zh-CN" dirty="0"/>
              <a:t> units)) * clock speed in Hertz</a:t>
            </a:r>
          </a:p>
          <a:p>
            <a:pPr lvl="1"/>
            <a:r>
              <a:rPr lang="en-US" altLang="zh-CN" dirty="0"/>
              <a:t>no of </a:t>
            </a:r>
            <a:r>
              <a:rPr lang="en-US" altLang="zh-CN" dirty="0" err="1"/>
              <a:t>mul</a:t>
            </a:r>
            <a:r>
              <a:rPr lang="en-US" altLang="zh-CN" dirty="0"/>
              <a:t>-add units:</a:t>
            </a:r>
            <a:r>
              <a:rPr lang="zh-CN" altLang="en-US" dirty="0"/>
              <a:t> </a:t>
            </a:r>
            <a:r>
              <a:rPr lang="en-US" altLang="zh-CN" dirty="0"/>
              <a:t>ALU</a:t>
            </a:r>
            <a:r>
              <a:rPr lang="zh-CN" altLang="en-US" dirty="0"/>
              <a:t>，计算乘法和加法，一秒可以执行一次乘法和一次加法</a:t>
            </a:r>
            <a:endParaRPr lang="en-US" altLang="zh-CN" dirty="0"/>
          </a:p>
          <a:p>
            <a:pPr lvl="1"/>
            <a:r>
              <a:rPr lang="en-US" altLang="zh-CN" dirty="0"/>
              <a:t>no of </a:t>
            </a:r>
            <a:r>
              <a:rPr lang="en-US" altLang="zh-CN" dirty="0" err="1"/>
              <a:t>mul</a:t>
            </a:r>
            <a:r>
              <a:rPr lang="en-US" altLang="zh-CN" dirty="0"/>
              <a:t> units:</a:t>
            </a:r>
            <a:r>
              <a:rPr lang="zh-CN" altLang="en-US" dirty="0"/>
              <a:t> </a:t>
            </a:r>
            <a:r>
              <a:rPr lang="en-US" altLang="zh-CN" dirty="0"/>
              <a:t> floating point unit,</a:t>
            </a:r>
            <a:r>
              <a:rPr lang="zh-CN" altLang="en-US" dirty="0"/>
              <a:t> </a:t>
            </a:r>
            <a:r>
              <a:rPr lang="en-US" altLang="zh-CN" dirty="0"/>
              <a:t>FPU,</a:t>
            </a:r>
            <a:r>
              <a:rPr lang="zh-CN" altLang="en-US" dirty="0"/>
              <a:t> 一秒可以执行一次乘法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45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6ED11-666C-2B4F-A68A-F41CE60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FBD74-A053-8F49-8268-5E2EB520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FLOPS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68B5F-FA19-334A-BF66-FC2C1688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1690688"/>
            <a:ext cx="74041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B2441-40DD-0F4A-ABC1-F12C3E5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6E7F4-2DCE-E84B-9637-913FC935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CPU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的区别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的主要参数解读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dirty="0"/>
              <a:t>如何在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中使用</a:t>
            </a:r>
            <a:r>
              <a:rPr kumimoji="1" lang="en-US" altLang="zh-CN" dirty="0"/>
              <a:t>GPU</a:t>
            </a:r>
          </a:p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市面上主流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354672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AB621-289C-DD49-ABDB-9D66C652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如何在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中使用</a:t>
            </a:r>
            <a:r>
              <a:rPr kumimoji="1" lang="en-US" altLang="zh-CN" dirty="0"/>
              <a:t>GPU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AFE84-F60F-9F4E-B6A5-32C68F3C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模型转为</a:t>
            </a:r>
            <a:r>
              <a:rPr kumimoji="1" lang="en-US" altLang="zh-CN" dirty="0" err="1"/>
              <a:t>cuda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lang="zh-CN" altLang="en-US" dirty="0"/>
              <a:t>数据转为</a:t>
            </a:r>
            <a:r>
              <a:rPr lang="en-US" altLang="zh-CN" dirty="0" err="1"/>
              <a:t>cuda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lang="zh-CN" altLang="en-US" dirty="0"/>
              <a:t>输出数据去</a:t>
            </a:r>
            <a:r>
              <a:rPr lang="en-US" altLang="zh-CN" dirty="0" err="1"/>
              <a:t>cuda</a:t>
            </a:r>
            <a:r>
              <a:rPr lang="zh-CN" altLang="en-US" dirty="0"/>
              <a:t>，转为</a:t>
            </a:r>
            <a:r>
              <a:rPr lang="en-US" altLang="zh-CN" dirty="0" err="1"/>
              <a:t>numpy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1F9E05-F09E-044D-883B-915CB62F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43" y="1571077"/>
            <a:ext cx="3949700" cy="295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3A9475-68BB-8545-AE30-D95A8395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22" y="2563867"/>
            <a:ext cx="4064000" cy="125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CE1355-C038-2E43-A65B-73D53DAD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359666"/>
            <a:ext cx="10978055" cy="9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B2441-40DD-0F4A-ABC1-F12C3E5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6E7F4-2DCE-E84B-9637-913FC935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CPU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的区别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的主要参数解读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如何在</a:t>
            </a:r>
            <a:r>
              <a:rPr kumimoji="1" lang="en-US" altLang="zh-CN" dirty="0" err="1">
                <a:solidFill>
                  <a:schemeClr val="bg1">
                    <a:lumMod val="85000"/>
                  </a:schemeClr>
                </a:solidFill>
              </a:rPr>
              <a:t>pytorch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中使用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</a:p>
          <a:p>
            <a:r>
              <a:rPr kumimoji="1" lang="zh-CN" altLang="en-US" dirty="0"/>
              <a:t>市面上主流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212368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0A12A-2A54-2F4C-814E-2D47DC1E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市面上主流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9B264-AA6E-B94C-9E35-2FCFB46A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9372" cy="4351338"/>
          </a:xfrm>
        </p:spPr>
        <p:txBody>
          <a:bodyPr/>
          <a:lstStyle/>
          <a:p>
            <a:r>
              <a:rPr kumimoji="1" lang="en-US" altLang="zh-CN" dirty="0"/>
              <a:t>NVIDIA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AMD</a:t>
            </a:r>
          </a:p>
          <a:p>
            <a:r>
              <a:rPr kumimoji="1" lang="en-US" altLang="zh-CN" dirty="0"/>
              <a:t>GTX</a:t>
            </a:r>
            <a:r>
              <a:rPr kumimoji="1" lang="zh-CN" altLang="en-US" dirty="0"/>
              <a:t>系列和</a:t>
            </a:r>
            <a:r>
              <a:rPr kumimoji="1" lang="en-US" altLang="zh-CN" dirty="0"/>
              <a:t>Tesla</a:t>
            </a:r>
            <a:r>
              <a:rPr kumimoji="1" lang="zh-CN" altLang="en-US" dirty="0"/>
              <a:t>系列</a:t>
            </a:r>
            <a:endParaRPr kumimoji="1" lang="en-US" altLang="zh-CN" dirty="0"/>
          </a:p>
          <a:p>
            <a:r>
              <a:rPr kumimoji="1" lang="zh-CN" altLang="en-US" dirty="0"/>
              <a:t>主要考虑计算能力即可，显存尽量不要小于</a:t>
            </a:r>
            <a:r>
              <a:rPr kumimoji="1" lang="en-US" altLang="zh-CN" dirty="0"/>
              <a:t>4GB</a:t>
            </a:r>
            <a:r>
              <a:rPr kumimoji="1" lang="zh-CN" altLang="en-US" dirty="0"/>
              <a:t>，需要大模型时，则需要考虑大显存。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1002C3-F176-074A-81B3-66CCBC9E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64" y="1990193"/>
            <a:ext cx="5785945" cy="35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51430-E6AD-1D47-AB2D-530BF39F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天梯排名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5DF26-DED0-6749-9D08-B2929681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https://www.bybusa.com/gpu-rank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BC5A3C-5C5B-AF48-B272-5F9D058D0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58" y="2342568"/>
            <a:ext cx="6341807" cy="39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B57B9-0EE2-3549-B08F-3173047C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But….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49E6B-1E9C-5A42-9784-BE0BDA67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截止到 </a:t>
            </a:r>
            <a:r>
              <a:rPr lang="en-US" altLang="zh-CN" dirty="0"/>
              <a:t>2020 </a:t>
            </a:r>
            <a:r>
              <a:rPr lang="zh-CN" altLang="en-US" dirty="0"/>
              <a:t>年 </a:t>
            </a:r>
            <a:r>
              <a:rPr lang="en-US" altLang="zh-CN" dirty="0"/>
              <a:t>2 </a:t>
            </a:r>
            <a:r>
              <a:rPr lang="zh-CN" altLang="en-US" dirty="0"/>
              <a:t>月份，只有以下这几种 </a:t>
            </a:r>
            <a:r>
              <a:rPr lang="en-US" altLang="zh-CN" dirty="0"/>
              <a:t>GPU </a:t>
            </a:r>
            <a:r>
              <a:rPr lang="zh-CN" altLang="en-US" dirty="0"/>
              <a:t>可以训练所有业内顶尖的语言和图像模型：</a:t>
            </a:r>
          </a:p>
          <a:p>
            <a:pPr lvl="1"/>
            <a:r>
              <a:rPr lang="en-US" altLang="zh-CN" dirty="0"/>
              <a:t>RTX 8000</a:t>
            </a:r>
            <a:r>
              <a:rPr lang="zh-CN" altLang="en-US" dirty="0"/>
              <a:t>：</a:t>
            </a:r>
            <a:r>
              <a:rPr lang="en-US" altLang="zh-CN" dirty="0"/>
              <a:t>48GB </a:t>
            </a:r>
            <a:r>
              <a:rPr lang="zh-CN" altLang="en-US" dirty="0"/>
              <a:t>显存，约 </a:t>
            </a:r>
            <a:r>
              <a:rPr lang="en-US" altLang="zh-CN" dirty="0"/>
              <a:t>5500 </a:t>
            </a:r>
            <a:r>
              <a:rPr lang="zh-CN" altLang="en-US" dirty="0"/>
              <a:t>美元</a:t>
            </a:r>
          </a:p>
          <a:p>
            <a:pPr lvl="1"/>
            <a:r>
              <a:rPr lang="en-US" altLang="zh-CN" dirty="0"/>
              <a:t>RTX 6000</a:t>
            </a:r>
            <a:r>
              <a:rPr lang="zh-CN" altLang="en-US" dirty="0"/>
              <a:t>：</a:t>
            </a:r>
            <a:r>
              <a:rPr lang="en-US" altLang="zh-CN" dirty="0"/>
              <a:t>24GB </a:t>
            </a:r>
            <a:r>
              <a:rPr lang="zh-CN" altLang="en-US" dirty="0"/>
              <a:t>显存，约 </a:t>
            </a:r>
            <a:r>
              <a:rPr lang="en-US" altLang="zh-CN" dirty="0"/>
              <a:t>4000 </a:t>
            </a:r>
            <a:r>
              <a:rPr lang="zh-CN" altLang="en-US" dirty="0"/>
              <a:t>美元</a:t>
            </a:r>
          </a:p>
          <a:p>
            <a:pPr lvl="1"/>
            <a:r>
              <a:rPr lang="en-US" altLang="zh-CN" dirty="0"/>
              <a:t>Titan RTX</a:t>
            </a:r>
            <a:r>
              <a:rPr lang="zh-CN" altLang="en-US" dirty="0"/>
              <a:t>：</a:t>
            </a:r>
            <a:r>
              <a:rPr lang="en-US" altLang="zh-CN" dirty="0"/>
              <a:t>24GB </a:t>
            </a:r>
            <a:r>
              <a:rPr lang="zh-CN" altLang="en-US" dirty="0"/>
              <a:t>显存，约 </a:t>
            </a:r>
            <a:r>
              <a:rPr lang="en-US" altLang="zh-CN" dirty="0"/>
              <a:t>2500 </a:t>
            </a:r>
            <a:r>
              <a:rPr lang="zh-CN" altLang="en-US" dirty="0"/>
              <a:t>美元</a:t>
            </a:r>
          </a:p>
          <a:p>
            <a:r>
              <a:rPr lang="zh-CN" altLang="en-US" dirty="0"/>
              <a:t>以下 </a:t>
            </a:r>
            <a:r>
              <a:rPr lang="en-US" altLang="zh-CN" dirty="0"/>
              <a:t>GPU </a:t>
            </a:r>
            <a:r>
              <a:rPr lang="zh-CN" altLang="en-US" dirty="0"/>
              <a:t>可以训练大多数 </a:t>
            </a:r>
            <a:r>
              <a:rPr lang="en-US" altLang="zh-CN" dirty="0"/>
              <a:t>SOTA </a:t>
            </a:r>
            <a:r>
              <a:rPr lang="zh-CN" altLang="en-US" dirty="0"/>
              <a:t>模型，但不是所有模型都能：</a:t>
            </a:r>
          </a:p>
          <a:p>
            <a:pPr lvl="1"/>
            <a:r>
              <a:rPr lang="en-US" altLang="zh-CN" dirty="0"/>
              <a:t>RTX 2080Ti</a:t>
            </a:r>
            <a:r>
              <a:rPr lang="zh-CN" altLang="en-US" dirty="0"/>
              <a:t>：</a:t>
            </a:r>
            <a:r>
              <a:rPr lang="en-US" altLang="zh-CN" dirty="0"/>
              <a:t>11GB </a:t>
            </a:r>
            <a:r>
              <a:rPr lang="zh-CN" altLang="en-US" dirty="0"/>
              <a:t>显存，约 </a:t>
            </a:r>
            <a:r>
              <a:rPr lang="en-US" altLang="zh-CN" dirty="0"/>
              <a:t>1150 </a:t>
            </a:r>
            <a:r>
              <a:rPr lang="zh-CN" altLang="en-US" dirty="0"/>
              <a:t>美元</a:t>
            </a:r>
          </a:p>
          <a:p>
            <a:pPr lvl="1"/>
            <a:r>
              <a:rPr lang="en-US" altLang="zh-CN" dirty="0"/>
              <a:t>RTX 1080Ti</a:t>
            </a:r>
            <a:r>
              <a:rPr lang="zh-CN" altLang="en-US" dirty="0"/>
              <a:t>：</a:t>
            </a:r>
            <a:r>
              <a:rPr lang="en-US" altLang="zh-CN" dirty="0"/>
              <a:t>11GB </a:t>
            </a:r>
            <a:r>
              <a:rPr lang="zh-CN" altLang="en-US" dirty="0"/>
              <a:t>显存，约 </a:t>
            </a:r>
            <a:r>
              <a:rPr lang="en-US" altLang="zh-CN" dirty="0"/>
              <a:t>800 </a:t>
            </a:r>
            <a:r>
              <a:rPr lang="zh-CN" altLang="en-US" dirty="0"/>
              <a:t>美元（二手）</a:t>
            </a:r>
          </a:p>
          <a:p>
            <a:pPr lvl="1"/>
            <a:r>
              <a:rPr lang="en-US" altLang="zh-CN" dirty="0"/>
              <a:t>RTX 2080</a:t>
            </a:r>
            <a:r>
              <a:rPr lang="zh-CN" altLang="en-US" dirty="0"/>
              <a:t>：</a:t>
            </a:r>
            <a:r>
              <a:rPr lang="en-US" altLang="zh-CN" dirty="0"/>
              <a:t>8GB </a:t>
            </a:r>
            <a:r>
              <a:rPr lang="zh-CN" altLang="en-US" dirty="0"/>
              <a:t>显存，约 </a:t>
            </a:r>
            <a:r>
              <a:rPr lang="en-US" altLang="zh-CN" dirty="0"/>
              <a:t>720 </a:t>
            </a:r>
            <a:r>
              <a:rPr lang="zh-CN" altLang="en-US" dirty="0"/>
              <a:t>美元</a:t>
            </a:r>
          </a:p>
          <a:p>
            <a:pPr lvl="1"/>
            <a:r>
              <a:rPr lang="en-US" altLang="zh-CN" dirty="0"/>
              <a:t>RTX 2070:8GB </a:t>
            </a:r>
            <a:r>
              <a:rPr lang="zh-CN" altLang="en-US" dirty="0"/>
              <a:t>显存，约 </a:t>
            </a:r>
            <a:r>
              <a:rPr lang="en-US" altLang="zh-CN" dirty="0"/>
              <a:t>500 </a:t>
            </a:r>
            <a:r>
              <a:rPr lang="zh-CN" altLang="en-US" dirty="0"/>
              <a:t>美元</a:t>
            </a:r>
          </a:p>
        </p:txBody>
      </p:sp>
    </p:spTree>
    <p:extLst>
      <p:ext uri="{BB962C8B-B14F-4D97-AF65-F5344CB8AC3E}">
        <p14:creationId xmlns:p14="http://schemas.microsoft.com/office/powerpoint/2010/main" val="439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B2441-40DD-0F4A-ABC1-F12C3E5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6E7F4-2DCE-E84B-9637-913FC935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  <a:endParaRPr kumimoji="1" lang="en-US" altLang="zh-CN" dirty="0"/>
          </a:p>
          <a:p>
            <a:r>
              <a:rPr kumimoji="1" lang="zh-CN" altLang="en-US" dirty="0"/>
              <a:t>如何在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中使用</a:t>
            </a:r>
            <a:r>
              <a:rPr kumimoji="1" lang="en-US" altLang="zh-CN" dirty="0"/>
              <a:t>GPU</a:t>
            </a:r>
          </a:p>
          <a:p>
            <a:r>
              <a:rPr kumimoji="1" lang="zh-CN" altLang="en-US" dirty="0"/>
              <a:t>市面上主流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125076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31564-F50B-C34B-ACAF-4B699D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从性价比的角度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7BD3E-2782-7D47-BCCD-C7DCC7D5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42514" cy="435133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3FE9A-2578-AD4E-8032-BA8328CB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8028214" cy="4591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DB8D61-20C6-7D46-B75E-6849221BBE7E}"/>
              </a:ext>
            </a:extLst>
          </p:cNvPr>
          <p:cNvSpPr txBox="1"/>
          <p:nvPr/>
        </p:nvSpPr>
        <p:spPr>
          <a:xfrm>
            <a:off x="9111343" y="3249385"/>
            <a:ext cx="3080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/p/61411536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53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DFEA0-9D6E-744E-80A1-B67540591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3386"/>
            <a:ext cx="10515600" cy="52135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最佳</a:t>
            </a:r>
            <a:r>
              <a:rPr lang="en-US" altLang="zh-CN" b="1" dirty="0"/>
              <a:t>GPU</a:t>
            </a:r>
            <a:r>
              <a:rPr lang="zh-CN" altLang="en-US" dirty="0"/>
              <a:t>：</a:t>
            </a:r>
            <a:r>
              <a:rPr lang="en-US" altLang="zh-CN" dirty="0"/>
              <a:t>RTX 2070</a:t>
            </a:r>
          </a:p>
          <a:p>
            <a:r>
              <a:rPr lang="zh-CN" altLang="en-US" b="1" dirty="0"/>
              <a:t>避免的坑</a:t>
            </a:r>
            <a:r>
              <a:rPr lang="zh-CN" altLang="en-US" dirty="0"/>
              <a:t>：所有</a:t>
            </a:r>
            <a:r>
              <a:rPr lang="en-US" altLang="zh-CN" dirty="0"/>
              <a:t>Tesla</a:t>
            </a:r>
            <a:r>
              <a:rPr lang="zh-CN" altLang="en-US" dirty="0"/>
              <a:t>、</a:t>
            </a:r>
            <a:r>
              <a:rPr lang="en-US" altLang="zh-CN" dirty="0"/>
              <a:t>Quadro</a:t>
            </a:r>
            <a:r>
              <a:rPr lang="zh-CN" altLang="en-US" dirty="0"/>
              <a:t>、创始人版（</a:t>
            </a:r>
            <a:r>
              <a:rPr lang="en-US" altLang="zh-CN" dirty="0"/>
              <a:t>Founders Edition</a:t>
            </a:r>
            <a:r>
              <a:rPr lang="zh-CN" altLang="en-US" dirty="0"/>
              <a:t>）的显卡，还有</a:t>
            </a:r>
            <a:r>
              <a:rPr lang="en-US" altLang="zh-CN" dirty="0"/>
              <a:t>Titan RTX</a:t>
            </a:r>
            <a:r>
              <a:rPr lang="zh-CN" altLang="en-US" dirty="0"/>
              <a:t>、</a:t>
            </a:r>
            <a:r>
              <a:rPr lang="en-US" altLang="zh-CN" dirty="0"/>
              <a:t>Titan V</a:t>
            </a:r>
            <a:r>
              <a:rPr lang="zh-CN" altLang="en-US" dirty="0"/>
              <a:t>、</a:t>
            </a:r>
            <a:r>
              <a:rPr lang="en-US" altLang="zh-CN" dirty="0"/>
              <a:t>Titan XP</a:t>
            </a:r>
          </a:p>
          <a:p>
            <a:r>
              <a:rPr lang="zh-CN" altLang="en-US" b="1" dirty="0"/>
              <a:t>高性价比</a:t>
            </a:r>
            <a:r>
              <a:rPr lang="zh-CN" altLang="en-US" dirty="0"/>
              <a:t>：</a:t>
            </a:r>
            <a:r>
              <a:rPr lang="en-US" altLang="zh-CN" dirty="0"/>
              <a:t>RTX 2070</a:t>
            </a:r>
            <a:r>
              <a:rPr lang="zh-CN" altLang="en-US" dirty="0"/>
              <a:t>（高端），</a:t>
            </a:r>
            <a:r>
              <a:rPr lang="en-US" altLang="zh-CN" dirty="0"/>
              <a:t>RTX 2060</a:t>
            </a:r>
            <a:r>
              <a:rPr lang="zh-CN" altLang="en-US" dirty="0"/>
              <a:t>或</a:t>
            </a:r>
            <a:r>
              <a:rPr lang="en-US" altLang="zh-CN" dirty="0"/>
              <a:t>GTX 1060 (6GB)</a:t>
            </a:r>
            <a:r>
              <a:rPr lang="zh-CN" altLang="en-US" dirty="0"/>
              <a:t>（中低端）</a:t>
            </a:r>
          </a:p>
          <a:p>
            <a:r>
              <a:rPr lang="zh-CN" altLang="en-US" b="1" dirty="0"/>
              <a:t>穷人之选</a:t>
            </a:r>
            <a:r>
              <a:rPr lang="zh-CN" altLang="en-US" dirty="0"/>
              <a:t>：</a:t>
            </a:r>
            <a:r>
              <a:rPr lang="en-US" altLang="zh-CN" dirty="0"/>
              <a:t>GTX 1060 (6GB)</a:t>
            </a:r>
          </a:p>
          <a:p>
            <a:r>
              <a:rPr lang="zh-CN" altLang="en-US" b="1" dirty="0"/>
              <a:t>破产之选</a:t>
            </a:r>
            <a:r>
              <a:rPr lang="zh-CN" altLang="en-US" dirty="0"/>
              <a:t>：</a:t>
            </a:r>
            <a:r>
              <a:rPr lang="en-US" altLang="zh-CN" dirty="0"/>
              <a:t>GTX 1050 </a:t>
            </a:r>
            <a:r>
              <a:rPr lang="en-US" altLang="zh-CN" dirty="0" err="1"/>
              <a:t>Ti</a:t>
            </a:r>
            <a:r>
              <a:rPr lang="zh-CN" altLang="en-US" dirty="0"/>
              <a:t>（</a:t>
            </a:r>
            <a:r>
              <a:rPr lang="en-US" altLang="zh-CN" dirty="0"/>
              <a:t>4GB</a:t>
            </a:r>
            <a:r>
              <a:rPr lang="zh-CN" altLang="en-US" dirty="0"/>
              <a:t>），或者</a:t>
            </a:r>
            <a:r>
              <a:rPr lang="en-US" altLang="zh-CN" dirty="0"/>
              <a:t>CPU</a:t>
            </a:r>
            <a:r>
              <a:rPr lang="zh-CN" altLang="en-US" dirty="0"/>
              <a:t>（原型）</a:t>
            </a:r>
            <a:r>
              <a:rPr lang="en-US" altLang="zh-CN" dirty="0"/>
              <a:t>+ AWS / TPU</a:t>
            </a:r>
            <a:r>
              <a:rPr lang="zh-CN" altLang="en-US" dirty="0"/>
              <a:t>（训练），或者</a:t>
            </a:r>
            <a:r>
              <a:rPr lang="en-US" altLang="zh-CN" dirty="0" err="1"/>
              <a:t>Colab</a:t>
            </a:r>
            <a:endParaRPr lang="en-US" altLang="zh-CN" dirty="0"/>
          </a:p>
          <a:p>
            <a:r>
              <a:rPr lang="en-US" altLang="zh-CN" b="1" dirty="0"/>
              <a:t>Kaggle</a:t>
            </a:r>
            <a:r>
              <a:rPr lang="zh-CN" altLang="en-US" b="1" dirty="0"/>
              <a:t>竞赛</a:t>
            </a:r>
            <a:r>
              <a:rPr lang="zh-CN" altLang="en-US" dirty="0"/>
              <a:t>：</a:t>
            </a:r>
            <a:r>
              <a:rPr lang="en-US" altLang="zh-CN" dirty="0"/>
              <a:t>RTX 2070</a:t>
            </a:r>
          </a:p>
          <a:p>
            <a:r>
              <a:rPr lang="zh-CN" altLang="en-US" b="1" dirty="0"/>
              <a:t>计算机视觉或机器翻译研究人员</a:t>
            </a:r>
            <a:r>
              <a:rPr lang="zh-CN" altLang="en-US" dirty="0"/>
              <a:t>：采用鼓风设计的</a:t>
            </a:r>
            <a:r>
              <a:rPr lang="en-US" altLang="zh-CN" dirty="0"/>
              <a:t>GTX 2080 </a:t>
            </a:r>
            <a:r>
              <a:rPr lang="en-US" altLang="zh-CN" dirty="0" err="1"/>
              <a:t>Ti</a:t>
            </a:r>
            <a:r>
              <a:rPr lang="zh-CN" altLang="en-US" dirty="0"/>
              <a:t>，如果训练非常大的网络，请选择</a:t>
            </a:r>
            <a:r>
              <a:rPr lang="en-US" altLang="zh-CN" dirty="0"/>
              <a:t>RTX Titans</a:t>
            </a:r>
          </a:p>
          <a:p>
            <a:r>
              <a:rPr lang="en-US" altLang="zh-CN" b="1" dirty="0"/>
              <a:t>NLP</a:t>
            </a:r>
            <a:r>
              <a:rPr lang="zh-CN" altLang="en-US" b="1" dirty="0"/>
              <a:t>研究人员</a:t>
            </a:r>
            <a:r>
              <a:rPr lang="zh-CN" altLang="en-US" dirty="0"/>
              <a:t>：</a:t>
            </a:r>
            <a:r>
              <a:rPr lang="en-US" altLang="zh-CN" dirty="0"/>
              <a:t>RTX 2080 </a:t>
            </a:r>
            <a:r>
              <a:rPr lang="en-US" altLang="zh-CN" dirty="0" err="1"/>
              <a:t>Ti</a:t>
            </a:r>
            <a:endParaRPr lang="en-US" altLang="zh-CN" dirty="0"/>
          </a:p>
          <a:p>
            <a:r>
              <a:rPr lang="zh-CN" altLang="en-US" b="1" dirty="0"/>
              <a:t>已经开始研究深度学习</a:t>
            </a:r>
            <a:r>
              <a:rPr lang="zh-CN" altLang="en-US" dirty="0"/>
              <a:t>：</a:t>
            </a:r>
            <a:r>
              <a:rPr lang="en-US" altLang="zh-CN" dirty="0"/>
              <a:t>RTX 2070</a:t>
            </a:r>
            <a:r>
              <a:rPr lang="zh-CN" altLang="en-US" dirty="0"/>
              <a:t>起步，以后按需添置更多</a:t>
            </a:r>
            <a:r>
              <a:rPr lang="en-US" altLang="zh-CN" dirty="0"/>
              <a:t>RTX 2070</a:t>
            </a:r>
          </a:p>
          <a:p>
            <a:r>
              <a:rPr lang="zh-CN" altLang="en-US" b="1" dirty="0"/>
              <a:t>尝试入门深度学习</a:t>
            </a:r>
            <a:r>
              <a:rPr lang="zh-CN" altLang="en-US" dirty="0"/>
              <a:t>：</a:t>
            </a:r>
            <a:r>
              <a:rPr lang="en-US" altLang="zh-CN" dirty="0"/>
              <a:t>GTX 1050 </a:t>
            </a:r>
            <a:r>
              <a:rPr lang="en-US" altLang="zh-CN" dirty="0" err="1"/>
              <a:t>Ti</a:t>
            </a:r>
            <a:r>
              <a:rPr lang="zh-CN" altLang="en-US" dirty="0"/>
              <a:t>（</a:t>
            </a:r>
            <a:r>
              <a:rPr lang="en-US" altLang="zh-CN" dirty="0"/>
              <a:t>2GB</a:t>
            </a:r>
            <a:r>
              <a:rPr lang="zh-CN" altLang="en-US" dirty="0"/>
              <a:t>或</a:t>
            </a:r>
            <a:r>
              <a:rPr lang="en-US" altLang="zh-CN" dirty="0"/>
              <a:t>4GB</a:t>
            </a:r>
            <a:r>
              <a:rPr lang="zh-CN" altLang="en-US" dirty="0"/>
              <a:t>显存）</a:t>
            </a:r>
          </a:p>
        </p:txBody>
      </p:sp>
    </p:spTree>
    <p:extLst>
      <p:ext uri="{BB962C8B-B14F-4D97-AF65-F5344CB8AC3E}">
        <p14:creationId xmlns:p14="http://schemas.microsoft.com/office/powerpoint/2010/main" val="315562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534D4-E992-2E4E-91E1-EFA94445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整机配置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9A63A-DEA7-EC41-8995-FC3C7A9D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机箱体积</a:t>
            </a:r>
            <a:endParaRPr lang="en-US" altLang="zh-CN" dirty="0"/>
          </a:p>
          <a:p>
            <a:pPr lvl="1"/>
            <a:r>
              <a:rPr lang="zh-CN" altLang="en-US" dirty="0"/>
              <a:t>显卡尺寸较大，通常考虑较大且自带风扇的机箱。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电源</a:t>
            </a:r>
            <a:endParaRPr lang="en-US" altLang="zh-CN" dirty="0"/>
          </a:p>
          <a:p>
            <a:pPr lvl="1"/>
            <a:r>
              <a:rPr lang="zh-CN" altLang="en-US" dirty="0"/>
              <a:t>购买电源要确保功率足够，且不会造成机房供电过载。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主板的</a:t>
            </a:r>
            <a:r>
              <a:rPr lang="en-US" altLang="zh-CN" dirty="0"/>
              <a:t>PCIe</a:t>
            </a:r>
            <a:r>
              <a:rPr lang="zh-CN" altLang="en-US" dirty="0"/>
              <a:t>卡槽</a:t>
            </a:r>
            <a:endParaRPr lang="en-US" altLang="zh-CN" dirty="0"/>
          </a:p>
          <a:p>
            <a:pPr lvl="1"/>
            <a:r>
              <a:rPr lang="zh-CN" altLang="en-US" dirty="0"/>
              <a:t>推荐使用</a:t>
            </a:r>
            <a:r>
              <a:rPr lang="en-US" altLang="zh-CN" dirty="0"/>
              <a:t>PCIe 3.0</a:t>
            </a:r>
            <a:r>
              <a:rPr lang="zh-CN" altLang="en-US" dirty="0"/>
              <a:t>  </a:t>
            </a:r>
            <a:r>
              <a:rPr lang="en-US" altLang="zh-CN" dirty="0"/>
              <a:t>16x</a:t>
            </a:r>
            <a:r>
              <a:rPr lang="zh-CN" altLang="en-US" dirty="0"/>
              <a:t>来保证充足的</a:t>
            </a:r>
            <a:r>
              <a:rPr lang="en-US" altLang="zh-CN" dirty="0"/>
              <a:t>GPU</a:t>
            </a:r>
            <a:r>
              <a:rPr lang="zh-CN" altLang="en-US" dirty="0"/>
              <a:t>到内存的带宽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48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61E19-DBD3-5F4A-8FE2-E8CAA8C8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7705B-6895-584B-9981-3089494F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设计目标不同，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基于低延时，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基于高吞吐</a:t>
            </a:r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计算能力，显卡大小</a:t>
            </a:r>
            <a:endParaRPr kumimoji="1" lang="en-US" altLang="zh-CN" dirty="0"/>
          </a:p>
          <a:p>
            <a:r>
              <a:rPr kumimoji="1" lang="zh-CN" altLang="en-US" dirty="0"/>
              <a:t>如何在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中使用</a:t>
            </a:r>
            <a:r>
              <a:rPr kumimoji="1" lang="en-US" altLang="zh-CN" dirty="0"/>
              <a:t>GPU</a:t>
            </a:r>
          </a:p>
          <a:p>
            <a:pPr lvl="1"/>
            <a:r>
              <a:rPr kumimoji="1" lang="zh-CN" altLang="en-US" dirty="0"/>
              <a:t>转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与转</a:t>
            </a:r>
            <a:r>
              <a:rPr kumimoji="1" lang="en-US" altLang="zh-CN" dirty="0"/>
              <a:t>cup</a:t>
            </a:r>
          </a:p>
          <a:p>
            <a:r>
              <a:rPr kumimoji="1" lang="zh-CN" altLang="en-US" dirty="0"/>
              <a:t>市面上主流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的选择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预算内买更新的</a:t>
            </a:r>
            <a:endParaRPr kumimoji="1" lang="en-US" altLang="zh-CN" dirty="0"/>
          </a:p>
          <a:p>
            <a:pPr lvl="1"/>
            <a:r>
              <a:rPr lang="zh-CN" altLang="en-US" dirty="0"/>
              <a:t>整机配置需要考虑到</a:t>
            </a:r>
            <a:r>
              <a:rPr lang="en-US" altLang="zh-CN" dirty="0"/>
              <a:t>GPU</a:t>
            </a:r>
            <a:r>
              <a:rPr lang="zh-CN" altLang="en-US" dirty="0"/>
              <a:t>的功耗、散热和体积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67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C2F63-9C97-BD45-80B3-DF0FBDB2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CC5A8-D21D-3B4E-825B-334B08C0D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设计目标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：</a:t>
            </a:r>
            <a:r>
              <a:rPr lang="zh-CN" altLang="en-US" dirty="0"/>
              <a:t>处理各种不同的数据类型，同时又要逻辑判断又会引入大量的分支跳转和中断的处理</a:t>
            </a:r>
            <a:endParaRPr lang="en-US" altLang="zh-CN" dirty="0"/>
          </a:p>
          <a:p>
            <a:pPr lvl="1"/>
            <a:r>
              <a:rPr kumimoji="1" lang="en-US" altLang="zh-CN" dirty="0"/>
              <a:t>GPU</a:t>
            </a:r>
            <a:r>
              <a:rPr kumimoji="1" lang="zh-CN" altLang="en-US" dirty="0"/>
              <a:t>：处理</a:t>
            </a:r>
            <a:r>
              <a:rPr lang="zh-CN" altLang="en-US" dirty="0"/>
              <a:t>类型高度统一的、相互无依赖的大规模数据，不需要被打断的纯净的计算环境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2CAEF4-7D3B-B747-A159-3AEF8B4D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1" y="3856257"/>
            <a:ext cx="6707096" cy="2591378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DD3F3B8-CBCC-FE4F-A3B4-0F9527C4E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22270"/>
              </p:ext>
            </p:extLst>
          </p:nvPr>
        </p:nvGraphicFramePr>
        <p:xfrm>
          <a:off x="7363011" y="4001294"/>
          <a:ext cx="4261225" cy="202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9801">
                  <a:extLst>
                    <a:ext uri="{9D8B030D-6E8A-4147-A177-3AD203B41FA5}">
                      <a16:colId xmlns:a16="http://schemas.microsoft.com/office/drawing/2014/main" val="234205577"/>
                    </a:ext>
                  </a:extLst>
                </a:gridCol>
                <a:gridCol w="3321424">
                  <a:extLst>
                    <a:ext uri="{9D8B030D-6E8A-4147-A177-3AD203B41FA5}">
                      <a16:colId xmlns:a16="http://schemas.microsoft.com/office/drawing/2014/main" val="113233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rbel" panose="020B0503020204020204"/>
                          <a:ea typeface="华文楷体" panose="02010600040101010101" pitchFamily="2" charset="-122"/>
                          <a:cs typeface="+mn-cs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rbel" panose="020B0503020204020204"/>
                          <a:ea typeface="华文楷体" panose="02010600040101010101" pitchFamily="2" charset="-122"/>
                          <a:cs typeface="+mn-cs"/>
                        </a:rPr>
                        <a:t>控制单元</a:t>
                      </a:r>
                      <a:endParaRPr kumimoji="1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rbel" panose="020B0503020204020204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95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arithmetic-logic unit</a:t>
                      </a:r>
                    </a:p>
                    <a:p>
                      <a:r>
                        <a:rPr lang="zh-CN" altLang="en-US" dirty="0"/>
                        <a:t>算术逻辑单元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6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缓存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dynamic random access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memory</a:t>
                      </a:r>
                    </a:p>
                    <a:p>
                      <a:r>
                        <a:rPr lang="zh-CN" altLang="en-US" dirty="0"/>
                        <a:t>动态随机存取存储器</a:t>
                      </a:r>
                      <a:endParaRPr kumimoji="1"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8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48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82FE7-2CC0-4F42-BB40-CE40EB88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AA501-A60D-D043-BD7B-E1140098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014F4-207F-2248-8B78-25138733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63" y="1690688"/>
            <a:ext cx="9393519" cy="44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5B1B2-289C-214D-AFEC-AAAF196C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26D14-2E7A-774D-AB2B-133CCEF9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8E281-266D-EC48-8C42-9C73DD9E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69575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3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1E42B-3379-4444-B7EB-FDF6FD38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E5824-734E-6F48-8A44-3044A399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3848EC-E10E-4745-AC48-B50B7C468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"/>
          <a:stretch/>
        </p:blipFill>
        <p:spPr>
          <a:xfrm>
            <a:off x="676339" y="1825625"/>
            <a:ext cx="1078055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9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C2750-247F-0745-BA52-DA8D8214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A0746-D5FA-7142-90EF-90BD5516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什么类型的程序适合在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上运行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计算密集型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易于并行的程序</a:t>
            </a:r>
          </a:p>
        </p:txBody>
      </p:sp>
    </p:spTree>
    <p:extLst>
      <p:ext uri="{BB962C8B-B14F-4D97-AF65-F5344CB8AC3E}">
        <p14:creationId xmlns:p14="http://schemas.microsoft.com/office/powerpoint/2010/main" val="108873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B2441-40DD-0F4A-ABC1-F12C3E5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6E7F4-2DCE-E84B-9637-913FC935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CPU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的区别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如何在</a:t>
            </a:r>
            <a:r>
              <a:rPr kumimoji="1" lang="en-US" altLang="zh-CN" dirty="0" err="1">
                <a:solidFill>
                  <a:schemeClr val="bg1">
                    <a:lumMod val="85000"/>
                  </a:schemeClr>
                </a:solidFill>
              </a:rPr>
              <a:t>pytorch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中使用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</a:p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市面上主流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GPU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41344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BDE4-DDF3-6247-BE2A-15703B7E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的主要参数解读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82CBA-DF9E-DD46-B4A2-62F65AE0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显存占用</a:t>
            </a:r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利用率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065C27-EA31-6649-9A86-1FA9BE6D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38" y="2858935"/>
            <a:ext cx="9259614" cy="33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4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B5CA48CD-3D7E-0644-8FE2-0C9CA46EB1FC}" vid="{F212BB0C-B4A8-5A4E-B706-093BB8F009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4954</TotalTime>
  <Words>1026</Words>
  <Application>Microsoft Macintosh PowerPoint</Application>
  <PresentationFormat>宽屏</PresentationFormat>
  <Paragraphs>147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DengXian</vt:lpstr>
      <vt:lpstr>华文楷体</vt:lpstr>
      <vt:lpstr>苹方 中等</vt:lpstr>
      <vt:lpstr>Arial</vt:lpstr>
      <vt:lpstr>Calibri</vt:lpstr>
      <vt:lpstr>Corbel</vt:lpstr>
      <vt:lpstr>Office 主题​​</vt:lpstr>
      <vt:lpstr>GPU的介绍</vt:lpstr>
      <vt:lpstr>OUTLINE</vt:lpstr>
      <vt:lpstr>GPU和CPU的区别</vt:lpstr>
      <vt:lpstr>GPU和CPU的区别</vt:lpstr>
      <vt:lpstr>GPU和CPU的区别</vt:lpstr>
      <vt:lpstr>GPU和CPU的区别</vt:lpstr>
      <vt:lpstr>GPU和CPU的区别</vt:lpstr>
      <vt:lpstr>OUTLINE</vt:lpstr>
      <vt:lpstr>GPU的主要参数解读</vt:lpstr>
      <vt:lpstr>GPU的主要参数解读</vt:lpstr>
      <vt:lpstr>GPU的主要参数解读</vt:lpstr>
      <vt:lpstr>GPU的主要参数解读</vt:lpstr>
      <vt:lpstr>GPU的主要参数解读</vt:lpstr>
      <vt:lpstr>OUTLINE</vt:lpstr>
      <vt:lpstr>如何在pytorch中使用GPU</vt:lpstr>
      <vt:lpstr>OUTLINE</vt:lpstr>
      <vt:lpstr>市面上主流GPU的选择</vt:lpstr>
      <vt:lpstr>天梯排名</vt:lpstr>
      <vt:lpstr>But….</vt:lpstr>
      <vt:lpstr>从性价比的角度</vt:lpstr>
      <vt:lpstr>PowerPoint 演示文稿</vt:lpstr>
      <vt:lpstr>整机配置</vt:lpstr>
      <vt:lpstr>总结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 Zhang</dc:creator>
  <cp:lastModifiedBy>Jing Zhang</cp:lastModifiedBy>
  <cp:revision>30</cp:revision>
  <cp:lastPrinted>2019-01-15T10:12:00Z</cp:lastPrinted>
  <dcterms:created xsi:type="dcterms:W3CDTF">2020-07-06T13:23:09Z</dcterms:created>
  <dcterms:modified xsi:type="dcterms:W3CDTF">2020-07-11T11:58:16Z</dcterms:modified>
</cp:coreProperties>
</file>